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793" r:id="rId3"/>
    <p:sldId id="258" r:id="rId4"/>
    <p:sldId id="257" r:id="rId5"/>
    <p:sldId id="280" r:id="rId6"/>
    <p:sldId id="827" r:id="rId7"/>
    <p:sldId id="875" r:id="rId8"/>
    <p:sldId id="876" r:id="rId9"/>
    <p:sldId id="877" r:id="rId10"/>
    <p:sldId id="878" r:id="rId11"/>
    <p:sldId id="879" r:id="rId12"/>
    <p:sldId id="880" r:id="rId13"/>
    <p:sldId id="366" r:id="rId14"/>
    <p:sldId id="693" r:id="rId15"/>
    <p:sldId id="881" r:id="rId16"/>
    <p:sldId id="370" r:id="rId17"/>
    <p:sldId id="371" r:id="rId18"/>
    <p:sldId id="882" r:id="rId19"/>
    <p:sldId id="883" r:id="rId20"/>
    <p:sldId id="885" r:id="rId21"/>
    <p:sldId id="884" r:id="rId22"/>
    <p:sldId id="886" r:id="rId23"/>
    <p:sldId id="887" r:id="rId24"/>
    <p:sldId id="888" r:id="rId25"/>
    <p:sldId id="889" r:id="rId26"/>
    <p:sldId id="890" r:id="rId27"/>
    <p:sldId id="891" r:id="rId28"/>
    <p:sldId id="892" r:id="rId29"/>
    <p:sldId id="893" r:id="rId30"/>
    <p:sldId id="894" r:id="rId31"/>
    <p:sldId id="895" r:id="rId32"/>
    <p:sldId id="896" r:id="rId33"/>
    <p:sldId id="897" r:id="rId34"/>
    <p:sldId id="898" r:id="rId35"/>
    <p:sldId id="899" r:id="rId36"/>
    <p:sldId id="900" r:id="rId37"/>
    <p:sldId id="901" r:id="rId38"/>
    <p:sldId id="902" r:id="rId39"/>
    <p:sldId id="903" r:id="rId40"/>
    <p:sldId id="904" r:id="rId41"/>
    <p:sldId id="905" r:id="rId42"/>
    <p:sldId id="906" r:id="rId43"/>
    <p:sldId id="907" r:id="rId44"/>
    <p:sldId id="908" r:id="rId45"/>
    <p:sldId id="909" r:id="rId46"/>
    <p:sldId id="910" r:id="rId47"/>
    <p:sldId id="911" r:id="rId48"/>
    <p:sldId id="912" r:id="rId49"/>
    <p:sldId id="913" r:id="rId50"/>
    <p:sldId id="914" r:id="rId51"/>
    <p:sldId id="915" r:id="rId52"/>
    <p:sldId id="916" r:id="rId53"/>
    <p:sldId id="917" r:id="rId54"/>
    <p:sldId id="918" r:id="rId55"/>
    <p:sldId id="919" r:id="rId56"/>
    <p:sldId id="920" r:id="rId57"/>
    <p:sldId id="921" r:id="rId58"/>
    <p:sldId id="922" r:id="rId59"/>
    <p:sldId id="923" r:id="rId60"/>
    <p:sldId id="924" r:id="rId61"/>
    <p:sldId id="925" r:id="rId62"/>
    <p:sldId id="926" r:id="rId63"/>
    <p:sldId id="927" r:id="rId64"/>
    <p:sldId id="928" r:id="rId65"/>
    <p:sldId id="929" r:id="rId66"/>
    <p:sldId id="402" r:id="rId67"/>
    <p:sldId id="459" r:id="rId68"/>
    <p:sldId id="825" r:id="rId69"/>
    <p:sldId id="862" r:id="rId70"/>
    <p:sldId id="268" r:id="rId71"/>
  </p:sldIdLst>
  <p:sldSz cx="12198350" cy="6859270"/>
  <p:notesSz cx="6858000" cy="9144000"/>
  <p:defaultTextStyle>
    <a:defPPr>
      <a:defRPr lang="en-US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8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2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4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70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2928" userDrawn="1">
          <p15:clr>
            <a:srgbClr val="A4A3A4"/>
          </p15:clr>
        </p15:guide>
        <p15:guide id="3" pos="866" userDrawn="1">
          <p15:clr>
            <a:srgbClr val="A4A3A4"/>
          </p15:clr>
        </p15:guide>
        <p15:guide id="4" pos="37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6D8D"/>
    <a:srgbClr val="3E5CCC"/>
    <a:srgbClr val="92D050"/>
    <a:srgbClr val="3A4187"/>
    <a:srgbClr val="8C9EE0"/>
    <a:srgbClr val="28A7E1"/>
    <a:srgbClr val="1A8ABC"/>
    <a:srgbClr val="A4B3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27" autoAdjust="0"/>
    <p:restoredTop sz="95681" autoAdjust="0"/>
  </p:normalViewPr>
  <p:slideViewPr>
    <p:cSldViewPr showGuides="1">
      <p:cViewPr varScale="1">
        <p:scale>
          <a:sx n="61" d="100"/>
          <a:sy n="61" d="100"/>
        </p:scale>
        <p:origin x="1196" y="60"/>
      </p:cViewPr>
      <p:guideLst>
        <p:guide orient="horz" pos="2160"/>
        <p:guide orient="horz" pos="2928"/>
        <p:guide pos="866"/>
        <p:guide pos="37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2852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handoutMaster" Target="handoutMasters/handoutMaster1.xml"/><Relationship Id="rId72" Type="http://schemas.openxmlformats.org/officeDocument/2006/relationships/notesMaster" Target="notesMasters/notesMaster1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648A5-1AAC-44C2-A860-4F80AF8A9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BE859-46AC-4E08-A9B0-A4992BE5FD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F97D0-0773-4E69-AF7F-C79F2523E1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1F428-825D-447D-9C0B-75CC287406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841225"/>
            <a:ext cx="10368598" cy="196048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53" y="5182800"/>
            <a:ext cx="8538845" cy="23373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9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8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8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134095"/>
            <a:ext cx="10978515" cy="603601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04" y="366269"/>
            <a:ext cx="2744629" cy="780384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366269"/>
            <a:ext cx="8030580" cy="78038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一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00" y="352424"/>
            <a:ext cx="5334000" cy="42941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143795"/>
            <a:ext cx="10978515" cy="50292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00" y="362744"/>
            <a:ext cx="6581775" cy="4000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600994"/>
            <a:ext cx="10978515" cy="45720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1375" y="984137"/>
            <a:ext cx="10747058" cy="4644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"/>
          <p:cNvSpPr/>
          <p:nvPr userDrawn="1"/>
        </p:nvSpPr>
        <p:spPr>
          <a:xfrm>
            <a:off x="-73026" y="0"/>
            <a:ext cx="12271375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10" name="TextBox 1"/>
          <p:cNvSpPr txBox="1"/>
          <p:nvPr userDrawn="1"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53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</a:t>
            </a:r>
            <a:endParaRPr lang="en-US" altLang="zh-CN" sz="53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 userDrawn="1"/>
        </p:nvSpPr>
        <p:spPr>
          <a:xfrm>
            <a:off x="2233987" y="1642914"/>
            <a:ext cx="1274388" cy="266761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 dirty="0">
                <a:solidFill>
                  <a:srgbClr val="4197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CONTENTS</a:t>
            </a:r>
            <a:endParaRPr lang="en-US" altLang="zh-CN" sz="1900" dirty="0">
              <a:solidFill>
                <a:srgbClr val="4197D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"/>
          <p:cNvSpPr txBox="1"/>
          <p:nvPr userDrawn="1"/>
        </p:nvSpPr>
        <p:spPr>
          <a:xfrm>
            <a:off x="3567791" y="762794"/>
            <a:ext cx="718145" cy="946434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28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导航</a:t>
            </a:r>
            <a:endParaRPr lang="en-US" altLang="zh-CN" sz="28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2134095"/>
            <a:ext cx="5387605" cy="6036015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2134095"/>
            <a:ext cx="5387605" cy="6036015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2047291"/>
            <a:ext cx="5389723" cy="85321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835" indent="0">
              <a:buNone/>
              <a:defRPr sz="2400" b="1"/>
            </a:lvl3pPr>
            <a:lvl4pPr marL="1829435" indent="0">
              <a:buNone/>
              <a:defRPr sz="2100" b="1"/>
            </a:lvl4pPr>
            <a:lvl5pPr marL="2439035" indent="0">
              <a:buNone/>
              <a:defRPr sz="2100" b="1"/>
            </a:lvl5pPr>
            <a:lvl6pPr marL="3049270" indent="0">
              <a:buNone/>
              <a:defRPr sz="2100" b="1"/>
            </a:lvl6pPr>
            <a:lvl7pPr marL="3658870" indent="0">
              <a:buNone/>
              <a:defRPr sz="2100" b="1"/>
            </a:lvl7pPr>
            <a:lvl8pPr marL="4268470" indent="0">
              <a:buNone/>
              <a:defRPr sz="2100" b="1"/>
            </a:lvl8pPr>
            <a:lvl9pPr marL="487870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18" y="2900505"/>
            <a:ext cx="5389723" cy="526960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593" y="2047291"/>
            <a:ext cx="5391840" cy="85321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835" indent="0">
              <a:buNone/>
              <a:defRPr sz="2400" b="1"/>
            </a:lvl3pPr>
            <a:lvl4pPr marL="1829435" indent="0">
              <a:buNone/>
              <a:defRPr sz="2100" b="1"/>
            </a:lvl4pPr>
            <a:lvl5pPr marL="2439035" indent="0">
              <a:buNone/>
              <a:defRPr sz="2100" b="1"/>
            </a:lvl5pPr>
            <a:lvl6pPr marL="3049270" indent="0">
              <a:buNone/>
              <a:defRPr sz="2100" b="1"/>
            </a:lvl6pPr>
            <a:lvl7pPr marL="3658870" indent="0">
              <a:buNone/>
              <a:defRPr sz="2100" b="1"/>
            </a:lvl7pPr>
            <a:lvl8pPr marL="4268470" indent="0">
              <a:buNone/>
              <a:defRPr sz="2100" b="1"/>
            </a:lvl8pPr>
            <a:lvl9pPr marL="487870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593" y="2900505"/>
            <a:ext cx="5391840" cy="526960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4151"/>
            <a:ext cx="4013173" cy="1549759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16" y="364152"/>
            <a:ext cx="6819216" cy="7805958"/>
          </a:xfrm>
          <a:prstGeom prst="rect">
            <a:avLst/>
          </a:prstGeo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18" y="1913910"/>
            <a:ext cx="4013173" cy="62561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62" y="6402282"/>
            <a:ext cx="7319010" cy="755826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62" y="817223"/>
            <a:ext cx="7319010" cy="54876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835" indent="0">
              <a:buNone/>
              <a:defRPr sz="3200"/>
            </a:lvl3pPr>
            <a:lvl4pPr marL="1829435" indent="0">
              <a:buNone/>
              <a:defRPr sz="2700"/>
            </a:lvl4pPr>
            <a:lvl5pPr marL="2439035" indent="0">
              <a:buNone/>
              <a:defRPr sz="2700"/>
            </a:lvl5pPr>
            <a:lvl6pPr marL="3049270" indent="0">
              <a:buNone/>
              <a:defRPr sz="2700"/>
            </a:lvl6pPr>
            <a:lvl7pPr marL="3658870" indent="0">
              <a:buNone/>
              <a:defRPr sz="2700"/>
            </a:lvl7pPr>
            <a:lvl8pPr marL="4268470" indent="0">
              <a:buNone/>
              <a:defRPr sz="2700"/>
            </a:lvl8pPr>
            <a:lvl9pPr marL="4878705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62" y="7158108"/>
            <a:ext cx="7319010" cy="10733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917" y="8477096"/>
            <a:ext cx="2846282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770" y="8477096"/>
            <a:ext cx="3862811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151" y="8477096"/>
            <a:ext cx="2846282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609521" y="1143794"/>
            <a:ext cx="10971372" cy="5000369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24" name="矩形 23"/>
          <p:cNvSpPr/>
          <p:nvPr/>
        </p:nvSpPr>
        <p:spPr>
          <a:xfrm>
            <a:off x="0" y="332656"/>
            <a:ext cx="12198350" cy="432048"/>
          </a:xfrm>
          <a:prstGeom prst="rect">
            <a:avLst/>
          </a:prstGeom>
          <a:solidFill>
            <a:srgbClr val="3A4187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764704"/>
            <a:ext cx="12198350" cy="720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1280775" y="330107"/>
            <a:ext cx="485233" cy="48523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11283362" y="442092"/>
            <a:ext cx="48339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fld>
            <a:r>
              <a:rPr lang="zh-CN" altLang="en-US" sz="16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51570" y="332656"/>
            <a:ext cx="4048205" cy="43204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 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配置与管理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邮件服务器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itle Placeholder 1"/>
          <p:cNvSpPr>
            <a:spLocks noGrp="1"/>
          </p:cNvSpPr>
          <p:nvPr>
            <p:ph type="title"/>
          </p:nvPr>
        </p:nvSpPr>
        <p:spPr>
          <a:xfrm>
            <a:off x="772942" y="362834"/>
            <a:ext cx="5305686" cy="39996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0" name="等腰三角形 39">
            <a:hlinkClick r:id="" action="ppaction://hlinkshowjump?jump=previousslide"/>
          </p:cNvPr>
          <p:cNvSpPr/>
          <p:nvPr/>
        </p:nvSpPr>
        <p:spPr>
          <a:xfrm rot="5400000" flipH="1">
            <a:off x="38541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41" name="等腰三角形 40">
            <a:hlinkClick r:id="" action="ppaction://hlinkshowjump?jump=previousslide"/>
          </p:cNvPr>
          <p:cNvSpPr/>
          <p:nvPr/>
        </p:nvSpPr>
        <p:spPr>
          <a:xfrm rot="5400000" flipH="1">
            <a:off x="52511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42" name="等腰三角形 41">
            <a:hlinkClick r:id="" action="ppaction://hlinkshowjump?jump=previousslide"/>
          </p:cNvPr>
          <p:cNvSpPr/>
          <p:nvPr/>
        </p:nvSpPr>
        <p:spPr>
          <a:xfrm rot="5400000" flipH="1">
            <a:off x="65846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19200" rtl="0" eaLnBrk="1" latinLnBrk="0" hangingPunct="1">
        <a:spcBef>
          <a:spcPct val="0"/>
        </a:spcBef>
        <a:buNone/>
        <a:defRPr sz="2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SzPct val="80000"/>
        <a:buFont typeface="Wingdings" panose="05000000000000000000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91235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5246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2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4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0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6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9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5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8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2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4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70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50" cy="68595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98575" y="2899067"/>
            <a:ext cx="10591800" cy="490855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《</a:t>
            </a:r>
            <a:r>
              <a:rPr lang="zh-CN" altLang="en-US" dirty="0">
                <a:solidFill>
                  <a:schemeClr val="bg1"/>
                </a:solidFill>
              </a:rPr>
              <a:t>服务器配置与管理项目教程（微课版）</a:t>
            </a:r>
            <a:r>
              <a:rPr lang="en-US" altLang="zh-CN" dirty="0">
                <a:solidFill>
                  <a:schemeClr val="bg1"/>
                </a:solidFill>
              </a:rPr>
              <a:t>(</a:t>
            </a:r>
            <a:r>
              <a:rPr lang="zh-CN" altLang="en-US" dirty="0">
                <a:solidFill>
                  <a:schemeClr val="bg1"/>
                </a:solidFill>
              </a:rPr>
              <a:t>统信</a:t>
            </a:r>
            <a:r>
              <a:rPr lang="en-US" altLang="zh-CN" dirty="0">
                <a:solidFill>
                  <a:schemeClr val="bg1"/>
                </a:solidFill>
              </a:rPr>
              <a:t>UOS V20</a:t>
            </a:r>
            <a:r>
              <a:rPr lang="zh-CN" altLang="en-US" dirty="0">
                <a:solidFill>
                  <a:schemeClr val="bg1"/>
                </a:solidFill>
              </a:rPr>
              <a:t>）</a:t>
            </a:r>
            <a:r>
              <a:rPr lang="en-US" altLang="zh-CN" dirty="0">
                <a:solidFill>
                  <a:schemeClr val="bg1"/>
                </a:solidFill>
              </a:rPr>
              <a:t>》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22575" y="1116654"/>
            <a:ext cx="2286000" cy="860425"/>
          </a:xfrm>
          <a:prstGeom prst="rect">
            <a:avLst/>
          </a:prstGeom>
          <a:solidFill>
            <a:srgbClr val="28A7E1"/>
          </a:solidFill>
        </p:spPr>
        <p:txBody>
          <a:bodyPr wrap="square" lIns="121963" tIns="60981" rIns="121963" bIns="60981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</a:rPr>
              <a:t>项目</a:t>
            </a:r>
            <a:r>
              <a:rPr lang="en-US" altLang="zh-CN" sz="4800" dirty="0">
                <a:solidFill>
                  <a:schemeClr val="bg1"/>
                </a:solidFill>
              </a:rPr>
              <a:t>14</a:t>
            </a:r>
            <a:r>
              <a:rPr lang="zh-CN" altLang="en-US" sz="4800" dirty="0">
                <a:solidFill>
                  <a:schemeClr val="bg1"/>
                </a:solidFill>
              </a:rPr>
              <a:t> 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08575" y="1368889"/>
            <a:ext cx="5867400" cy="615596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配置与管理</a:t>
            </a:r>
            <a:r>
              <a:rPr lang="en-US" altLang="zh-CN" sz="3200" b="1" dirty="0">
                <a:solidFill>
                  <a:schemeClr val="bg1"/>
                </a:solidFill>
              </a:rPr>
              <a:t>postfix</a:t>
            </a:r>
            <a:r>
              <a:rPr lang="zh-CN" altLang="en-US" sz="3200" b="1" dirty="0">
                <a:solidFill>
                  <a:schemeClr val="bg1"/>
                </a:solidFill>
              </a:rPr>
              <a:t>邮件服务器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99175" y="3684716"/>
            <a:ext cx="5616640" cy="490855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pPr algn="ctr"/>
            <a:r>
              <a:rPr lang="zh-CN" altLang="en-US" dirty="0">
                <a:solidFill>
                  <a:srgbClr val="28A7E1"/>
                </a:solidFill>
              </a:rPr>
              <a:t>清华大学出版社 </a:t>
            </a:r>
            <a:r>
              <a:rPr lang="en-US" altLang="zh-CN" dirty="0">
                <a:solidFill>
                  <a:srgbClr val="28A7E1"/>
                </a:solidFill>
              </a:rPr>
              <a:t>| </a:t>
            </a:r>
            <a:r>
              <a:rPr lang="zh-CN" altLang="en-US" dirty="0">
                <a:solidFill>
                  <a:srgbClr val="28A7E1"/>
                </a:solidFill>
              </a:rPr>
              <a:t>杨昊龙编著</a:t>
            </a:r>
            <a:endParaRPr lang="zh-CN" altLang="en-US" dirty="0">
              <a:solidFill>
                <a:srgbClr val="28A7E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58147" y="2210312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258147" y="4511821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邮件中继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78601" cy="3269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．本地邮件发送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当邮件服务器检测到邮件发往本地邮箱时，如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yun@smile60.cn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发送至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ph@smile60.cn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，处理方法比较简单，会直接将邮件发往指定的邮箱。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．邮件中继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继是指要求用户的服务器向其他服务器传递邮件的一种请求。一个服务器处理的邮件只有两类，一类是外发的邮件，另一类是接收的邮件，前者是本域用户通过服务器向外部转发的邮件，后者是发送给本域用户的邮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邮件中继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78601" cy="18846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一个服务器不应该处理过路的邮件，就是既不是你的用户发送的，也不是发送给你的用户的，而是一个外部用户发送给另一个外部用户的。这一行为称为第三方中继。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如果不需要经过验证就可以中继邮件到组织外，则称为开放中继（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 RELAY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第三方中继和开放中继是要禁止的，但中继是不能关闭的。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914029" y="2743994"/>
            <a:ext cx="2251946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项目设计与准备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项目知识准备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项目实施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56D8D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587713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项目实录：配置与管理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FTP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服务器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56D8D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项目设计与准备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项目需求准备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28187" y="1570517"/>
            <a:ext cx="10276388" cy="41929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  部署电子邮件服务应做好下列准备工作。</a:t>
            </a:r>
            <a:endParaRPr lang="zh-CN" altLang="en-US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（</a:t>
            </a:r>
            <a:r>
              <a:rPr lang="en-US" altLang="zh-CN" sz="2000" kern="100" dirty="0">
                <a:effectLst/>
                <a:latin typeface="+mn-ea"/>
              </a:rPr>
              <a:t>1</a:t>
            </a:r>
            <a:r>
              <a:rPr lang="zh-CN" altLang="en-US" sz="2000" kern="100" dirty="0">
                <a:effectLst/>
                <a:latin typeface="+mn-ea"/>
              </a:rPr>
              <a:t>）安装好统信</a:t>
            </a:r>
            <a:r>
              <a:rPr lang="en-US" altLang="zh-CN" sz="2000" kern="100" dirty="0">
                <a:effectLst/>
                <a:latin typeface="+mn-ea"/>
              </a:rPr>
              <a:t>UOS V20</a:t>
            </a:r>
            <a:r>
              <a:rPr lang="zh-CN" altLang="en-US" sz="2000" kern="100" dirty="0">
                <a:effectLst/>
                <a:latin typeface="+mn-ea"/>
              </a:rPr>
              <a:t>操作系统，并且必须保证</a:t>
            </a:r>
            <a:r>
              <a:rPr lang="en-US" altLang="zh-CN" sz="2000" kern="100" dirty="0">
                <a:effectLst/>
                <a:latin typeface="+mn-ea"/>
              </a:rPr>
              <a:t>Apache</a:t>
            </a:r>
            <a:r>
              <a:rPr lang="zh-CN" altLang="en-US" sz="2000" kern="100" dirty="0">
                <a:effectLst/>
                <a:latin typeface="+mn-ea"/>
              </a:rPr>
              <a:t>服务和</a:t>
            </a:r>
            <a:r>
              <a:rPr lang="en-US" altLang="zh-CN" sz="2000" kern="100" dirty="0" err="1">
                <a:effectLst/>
                <a:latin typeface="+mn-ea"/>
              </a:rPr>
              <a:t>perl</a:t>
            </a:r>
            <a:r>
              <a:rPr lang="zh-CN" altLang="en-US" sz="2000" kern="100" dirty="0">
                <a:effectLst/>
                <a:latin typeface="+mn-ea"/>
              </a:rPr>
              <a:t>语言解释器正常工作。客户端使用统信</a:t>
            </a:r>
            <a:r>
              <a:rPr lang="en-US" altLang="zh-CN" sz="2000" kern="100" dirty="0">
                <a:effectLst/>
                <a:latin typeface="+mn-ea"/>
              </a:rPr>
              <a:t>UOS V20</a:t>
            </a:r>
            <a:r>
              <a:rPr lang="zh-CN" altLang="en-US" sz="2000" kern="100" dirty="0">
                <a:effectLst/>
                <a:latin typeface="+mn-ea"/>
              </a:rPr>
              <a:t>和</a:t>
            </a:r>
            <a:r>
              <a:rPr lang="en-US" altLang="zh-CN" sz="2000" kern="100" dirty="0">
                <a:effectLst/>
                <a:latin typeface="+mn-ea"/>
              </a:rPr>
              <a:t>Windows</a:t>
            </a:r>
            <a:r>
              <a:rPr lang="zh-CN" altLang="en-US" sz="2000" kern="100" dirty="0">
                <a:effectLst/>
                <a:latin typeface="+mn-ea"/>
              </a:rPr>
              <a:t>操作系统。服务器和客户端能够通过网络进行通信。</a:t>
            </a:r>
            <a:endParaRPr lang="zh-CN" altLang="en-US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（</a:t>
            </a:r>
            <a:r>
              <a:rPr lang="en-US" altLang="zh-CN" sz="2000" kern="100" dirty="0">
                <a:effectLst/>
                <a:latin typeface="+mn-ea"/>
              </a:rPr>
              <a:t>2</a:t>
            </a:r>
            <a:r>
              <a:rPr lang="zh-CN" altLang="en-US" sz="2000" kern="100" dirty="0">
                <a:effectLst/>
                <a:latin typeface="+mn-ea"/>
              </a:rPr>
              <a:t>）电子邮件服务器的</a:t>
            </a:r>
            <a:r>
              <a:rPr lang="en-US" altLang="zh-CN" sz="2000" kern="100" dirty="0">
                <a:effectLst/>
                <a:latin typeface="+mn-ea"/>
              </a:rPr>
              <a:t>IP</a:t>
            </a:r>
            <a:r>
              <a:rPr lang="zh-CN" altLang="en-US" sz="2000" kern="100" dirty="0">
                <a:effectLst/>
                <a:latin typeface="+mn-ea"/>
              </a:rPr>
              <a:t>地址、子网掩码等</a:t>
            </a:r>
            <a:r>
              <a:rPr lang="en-US" altLang="zh-CN" sz="2000" kern="100" dirty="0">
                <a:effectLst/>
                <a:latin typeface="+mn-ea"/>
              </a:rPr>
              <a:t>TCP/IP</a:t>
            </a:r>
            <a:r>
              <a:rPr lang="zh-CN" altLang="en-US" sz="2000" kern="100" dirty="0">
                <a:effectLst/>
                <a:latin typeface="+mn-ea"/>
              </a:rPr>
              <a:t>参数应手动配置。</a:t>
            </a:r>
            <a:endParaRPr lang="zh-CN" altLang="en-US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（</a:t>
            </a:r>
            <a:r>
              <a:rPr lang="en-US" altLang="zh-CN" sz="2000" kern="100" dirty="0">
                <a:effectLst/>
                <a:latin typeface="+mn-ea"/>
              </a:rPr>
              <a:t>3</a:t>
            </a:r>
            <a:r>
              <a:rPr lang="zh-CN" altLang="en-US" sz="2000" kern="100" dirty="0">
                <a:effectLst/>
                <a:latin typeface="+mn-ea"/>
              </a:rPr>
              <a:t>）电子邮件服务器应拥有友好的</a:t>
            </a:r>
            <a:r>
              <a:rPr lang="en-US" altLang="zh-CN" sz="2000" kern="100" dirty="0">
                <a:effectLst/>
                <a:latin typeface="+mn-ea"/>
              </a:rPr>
              <a:t>DNS</a:t>
            </a:r>
            <a:r>
              <a:rPr lang="zh-CN" altLang="en-US" sz="2000" kern="100" dirty="0">
                <a:effectLst/>
                <a:latin typeface="+mn-ea"/>
              </a:rPr>
              <a:t>名称，应能够被正常解析，并且具有电子邮件服务所需的</a:t>
            </a:r>
            <a:r>
              <a:rPr lang="en-US" altLang="zh-CN" sz="2000" kern="100" dirty="0">
                <a:effectLst/>
                <a:latin typeface="+mn-ea"/>
              </a:rPr>
              <a:t>MX</a:t>
            </a:r>
            <a:r>
              <a:rPr lang="zh-CN" altLang="en-US" sz="2000" kern="100" dirty="0">
                <a:effectLst/>
                <a:latin typeface="+mn-ea"/>
              </a:rPr>
              <a:t>资源记录。</a:t>
            </a:r>
            <a:endParaRPr lang="zh-CN" altLang="en-US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（</a:t>
            </a:r>
            <a:r>
              <a:rPr lang="en-US" altLang="zh-CN" sz="2000" kern="100" dirty="0">
                <a:effectLst/>
                <a:latin typeface="+mn-ea"/>
              </a:rPr>
              <a:t>4</a:t>
            </a:r>
            <a:r>
              <a:rPr lang="zh-CN" altLang="en-US" sz="2000" kern="100" dirty="0">
                <a:effectLst/>
                <a:latin typeface="+mn-ea"/>
              </a:rPr>
              <a:t>）创建任何电子邮件域之前，规划并设置好</a:t>
            </a:r>
            <a:r>
              <a:rPr lang="en-US" altLang="zh-CN" sz="2000" kern="100" dirty="0">
                <a:effectLst/>
                <a:latin typeface="+mn-ea"/>
              </a:rPr>
              <a:t>POP3</a:t>
            </a:r>
            <a:r>
              <a:rPr lang="zh-CN" altLang="en-US" sz="2000" kern="100" dirty="0">
                <a:effectLst/>
                <a:latin typeface="+mn-ea"/>
              </a:rPr>
              <a:t>服务器的身份验证方法。</a:t>
            </a:r>
            <a:endParaRPr lang="zh-CN" altLang="en-US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endParaRPr lang="zh-CN" altLang="en-US" sz="2000" kern="100" dirty="0">
              <a:effectLst/>
              <a:latin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项目设计与准备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项目需求准备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28187" y="1570517"/>
            <a:ext cx="10276388" cy="499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计算机的配置信息如表：</a:t>
            </a:r>
            <a:endParaRPr lang="zh-CN" altLang="en-US" sz="2000" kern="100" dirty="0">
              <a:effectLst/>
              <a:latin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714" y="2591594"/>
            <a:ext cx="7086922" cy="252679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066429" y="3485577"/>
            <a:ext cx="1772638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项目设计与准备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项目知识准备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</a:t>
            </a:r>
            <a:r>
              <a:rPr lang="zh-CN" altLang="en-US" sz="1900" dirty="0">
                <a:solidFill>
                  <a:schemeClr val="bg1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实施</a:t>
            </a:r>
            <a:endParaRPr lang="zh-CN" altLang="en-US" sz="1900" dirty="0">
              <a:solidFill>
                <a:schemeClr val="bg1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587713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项目实录：配置与管理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FTP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服务器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56D8D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2042962"/>
            <a:ext cx="10028789" cy="3215632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269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．安装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rpm -q postfix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未安装软件包 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clean all       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安装前先清除缓存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mount  /dev/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cdrom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/media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install bind postfix -y	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rpm –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qa|grep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postfix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检查安装组件是否成功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1981994"/>
            <a:ext cx="10028789" cy="3520432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5007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．开放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setsebool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-P 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allow_postfix_local_write_mail_spool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on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postfix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named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enable named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enable postfix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--add-service=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--add-service=smtp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–reload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在默认情况下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没有启用，以上第一条命令可以不用执行。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15768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服务程序主配置文件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服务程序主配置文件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postfix/main.cf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5375" y="2711279"/>
            <a:ext cx="6944938" cy="304817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3048794"/>
            <a:ext cx="10028789" cy="502912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2701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．别名和群发设置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使用别名设置功能，首先需要在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目录下建立文件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aliases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，然后编辑文件内容，其格式如下。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alias: recipient[,recipient,…]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11-1】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账号设置别名为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zhangsan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账号设置别名为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lisi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。方法如下。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 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/aliases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添加下面两行：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zhangsan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user1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lisi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user2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75" y="4603282"/>
            <a:ext cx="10028789" cy="164591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reeform 3"/>
          <p:cNvSpPr/>
          <p:nvPr/>
        </p:nvSpPr>
        <p:spPr>
          <a:xfrm>
            <a:off x="-73026" y="0"/>
            <a:ext cx="12344401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956175" y="2058195"/>
            <a:ext cx="6629399" cy="3158475"/>
          </a:xfrm>
          <a:custGeom>
            <a:avLst/>
            <a:gdLst>
              <a:gd name="connsiteX0" fmla="*/ 0 w 7560564"/>
              <a:gd name="connsiteY0" fmla="*/ 282448 h 3275076"/>
              <a:gd name="connsiteX1" fmla="*/ 282473 w 7560564"/>
              <a:gd name="connsiteY1" fmla="*/ 0 h 3275076"/>
              <a:gd name="connsiteX2" fmla="*/ 7278116 w 7560564"/>
              <a:gd name="connsiteY2" fmla="*/ 0 h 3275076"/>
              <a:gd name="connsiteX3" fmla="*/ 7560563 w 7560564"/>
              <a:gd name="connsiteY3" fmla="*/ 282448 h 3275076"/>
              <a:gd name="connsiteX4" fmla="*/ 7560563 w 7560564"/>
              <a:gd name="connsiteY4" fmla="*/ 2992602 h 3275076"/>
              <a:gd name="connsiteX5" fmla="*/ 7278116 w 7560564"/>
              <a:gd name="connsiteY5" fmla="*/ 3275075 h 3275076"/>
              <a:gd name="connsiteX6" fmla="*/ 282473 w 7560564"/>
              <a:gd name="connsiteY6" fmla="*/ 3275075 h 3275076"/>
              <a:gd name="connsiteX7" fmla="*/ 0 w 7560564"/>
              <a:gd name="connsiteY7" fmla="*/ 2992602 h 3275076"/>
              <a:gd name="connsiteX8" fmla="*/ 0 w 7560564"/>
              <a:gd name="connsiteY8" fmla="*/ 282448 h 32750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560564" h="3275076">
                <a:moveTo>
                  <a:pt x="0" y="282448"/>
                </a:moveTo>
                <a:cubicBezTo>
                  <a:pt x="0" y="126492"/>
                  <a:pt x="126466" y="0"/>
                  <a:pt x="282473" y="0"/>
                </a:cubicBezTo>
                <a:lnTo>
                  <a:pt x="7278116" y="0"/>
                </a:lnTo>
                <a:cubicBezTo>
                  <a:pt x="7434071" y="0"/>
                  <a:pt x="7560563" y="126492"/>
                  <a:pt x="7560563" y="282448"/>
                </a:cubicBezTo>
                <a:lnTo>
                  <a:pt x="7560563" y="2992602"/>
                </a:lnTo>
                <a:cubicBezTo>
                  <a:pt x="7560563" y="3148609"/>
                  <a:pt x="7434071" y="3275075"/>
                  <a:pt x="7278116" y="3275075"/>
                </a:cubicBezTo>
                <a:lnTo>
                  <a:pt x="282473" y="3275075"/>
                </a:lnTo>
                <a:cubicBezTo>
                  <a:pt x="126466" y="3275075"/>
                  <a:pt x="0" y="3148609"/>
                  <a:pt x="0" y="2992602"/>
                </a:cubicBezTo>
                <a:lnTo>
                  <a:pt x="0" y="28244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"/>
          <p:cNvSpPr txBox="1"/>
          <p:nvPr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53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能力</a:t>
            </a:r>
            <a:endParaRPr lang="en-US" altLang="zh-CN" sz="53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33987" y="1642914"/>
            <a:ext cx="1197507" cy="27259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 dirty="0">
                <a:solidFill>
                  <a:srgbClr val="4197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  <a:endParaRPr lang="en-US" altLang="zh-CN" sz="1900" dirty="0">
              <a:solidFill>
                <a:srgbClr val="4197D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567791" y="762794"/>
            <a:ext cx="718145" cy="81043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28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要求</a:t>
            </a:r>
            <a:endParaRPr lang="en-US" altLang="zh-CN" sz="28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Rectangle 3"/>
          <p:cNvSpPr txBox="1">
            <a:spLocks noRot="1" noChangeArrowheads="1"/>
          </p:cNvSpPr>
          <p:nvPr/>
        </p:nvSpPr>
        <p:spPr>
          <a:xfrm>
            <a:off x="-85726" y="1642914"/>
            <a:ext cx="5797549" cy="4270375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1235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4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40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6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9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5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03" name="Freeform 707"/>
          <p:cNvSpPr/>
          <p:nvPr/>
        </p:nvSpPr>
        <p:spPr bwMode="auto">
          <a:xfrm>
            <a:off x="5620837" y="2847181"/>
            <a:ext cx="181972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4" name="Freeform 708"/>
          <p:cNvSpPr/>
          <p:nvPr/>
        </p:nvSpPr>
        <p:spPr bwMode="auto">
          <a:xfrm>
            <a:off x="5620837" y="3990181"/>
            <a:ext cx="181972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0" name="文本框 335"/>
          <p:cNvSpPr txBox="1"/>
          <p:nvPr/>
        </p:nvSpPr>
        <p:spPr>
          <a:xfrm>
            <a:off x="6099175" y="2923220"/>
            <a:ext cx="487680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服务的工作原理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1" name="文本框 335"/>
          <p:cNvSpPr txBox="1"/>
          <p:nvPr/>
        </p:nvSpPr>
        <p:spPr>
          <a:xfrm>
            <a:off x="6099175" y="4066220"/>
            <a:ext cx="4876799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学会配置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0" name="直接连接符 319"/>
          <p:cNvCxnSpPr/>
          <p:nvPr/>
        </p:nvCxnSpPr>
        <p:spPr>
          <a:xfrm>
            <a:off x="-73026" y="212650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/>
          <p:cNvCxnSpPr/>
          <p:nvPr/>
        </p:nvCxnSpPr>
        <p:spPr>
          <a:xfrm>
            <a:off x="-73026" y="229795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连接符 321"/>
          <p:cNvCxnSpPr/>
          <p:nvPr/>
        </p:nvCxnSpPr>
        <p:spPr>
          <a:xfrm>
            <a:off x="-73026" y="245511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直接连接符 322"/>
          <p:cNvCxnSpPr/>
          <p:nvPr/>
        </p:nvCxnSpPr>
        <p:spPr>
          <a:xfrm>
            <a:off x="-73026" y="262656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连接符 323"/>
          <p:cNvCxnSpPr/>
          <p:nvPr/>
        </p:nvCxnSpPr>
        <p:spPr>
          <a:xfrm>
            <a:off x="-73026" y="282019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连接符 324"/>
          <p:cNvCxnSpPr/>
          <p:nvPr/>
        </p:nvCxnSpPr>
        <p:spPr>
          <a:xfrm>
            <a:off x="-73026" y="299164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接连接符 325"/>
          <p:cNvCxnSpPr/>
          <p:nvPr/>
        </p:nvCxnSpPr>
        <p:spPr>
          <a:xfrm>
            <a:off x="-73026" y="314880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直接连接符 326"/>
          <p:cNvCxnSpPr/>
          <p:nvPr/>
        </p:nvCxnSpPr>
        <p:spPr>
          <a:xfrm>
            <a:off x="-73026" y="332025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972594"/>
            <a:ext cx="10028789" cy="9906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577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11-2】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假设网络组的每位成员在本地统信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 V20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系统中都拥有一个真实的电子邮件账号，现在要给网络组的所有成员发送一封相同内容的电子邮件。可以使用用户别名机制中的邮件列表功能实现，方法如下。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 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/aliases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network_group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net1,net2,net3,net4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最后，在设置过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aliases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文件后，还要使用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newaliases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命令生成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aliases.db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数据库文件。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newaliases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5029994"/>
            <a:ext cx="10028789" cy="5334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3140240"/>
            <a:ext cx="10028789" cy="472431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115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．利用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Access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文件设置邮件中继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Access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文件用于控制邮件中继和邮件的进出管理。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Access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文件的内容会以列表形式体现出来。其格式如下。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    处理方式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默认的设置表示来自本地的客户端允许使用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服务器收发邮件。通过修改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Access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文件，可以设置邮件服务器对电子邮件的转发行为，但是配置后必须使用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postmap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建立新的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access.db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515394"/>
            <a:ext cx="10028789" cy="3154677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731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11-3】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192.168.0.0/24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网段和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自由发送邮件，但拒绝客户端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clm.long60.cn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，及除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192.168.2.100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以外的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192.168.2.0/24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网段的所有主机。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 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/postfix/access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192.168.0                                  OK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.long60.cn                                 OK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clm.long60.cn                              REJECT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192.168.2.100                              OK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                                  OK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103918"/>
            <a:ext cx="10028789" cy="518153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26540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还需要在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/etc/postfix/main.cf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中增加以下内容。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smtpd_client_restrictions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check_client_access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hash:/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/postfix/access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最后使用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postmap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生成新的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access.db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postmap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hash:/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/postfix/access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3124994"/>
            <a:ext cx="10028789" cy="51815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115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．设置邮箱容量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）设置用户邮件的大小限制。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/etc/postfix/main.cf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配置文件，限制发送的邮件大小最大为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5MB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，添加以下内容。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message_size_limit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=5000000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3597441"/>
            <a:ext cx="10028789" cy="51815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21154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．设置邮箱容量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）通过磁盘配额限制用户邮箱空间。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使用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命令查看邮件目录挂载信息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591594"/>
            <a:ext cx="10028789" cy="5181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775" y="3221145"/>
            <a:ext cx="5384801" cy="29718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15768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．设置邮箱容量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）通过磁盘配额限制用户邮箱空间。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编辑器修改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fstab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0175" y="3111464"/>
            <a:ext cx="6019800" cy="330805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115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/dev/sda6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分区格式为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xfs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，查看是否自动开启磁盘配额功能。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mount |grep /var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/dev/sda6 on /var type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xfs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(rw,relatime,attr2,inode64,noquota)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“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noquota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说明没有自动开启磁盘配额功能，所以要编辑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fstab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后面增加“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usrquota,grpquota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，配额开启参数，如下所示。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UUID=12de8ef2-8476-43c8-9277-46bc1263e54d /var                   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xfs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defaults,usrquota,grpquota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0 0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058195"/>
            <a:ext cx="10028789" cy="9902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4039760"/>
            <a:ext cx="10028789" cy="99023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115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 重启系统后再次查看配额激活情况。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mount |grep /var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/dev/sda6 on /var type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xfs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(rw,relatime,seclabel,attr2,inode64,usrquota,grpquota)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quotaon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-p /var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058194"/>
            <a:ext cx="10028789" cy="205739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115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 重启系统后再次查看配额激活情况。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mount |grep /var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/dev/sda6 on /var type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xfs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(rw,relatime,seclabel,attr2,inode64,usrquota,grpquota)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quotaon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-p /var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058194"/>
            <a:ext cx="10028789" cy="205739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914029" y="2032470"/>
            <a:ext cx="1943718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项目设计与准备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项目知识准备</a:t>
            </a:r>
            <a:endParaRPr lang="zh-CN" altLang="en-US" sz="1900" dirty="0">
              <a:solidFill>
                <a:schemeClr val="bg1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项目实施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587713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项目实录：配置与管理</a:t>
            </a:r>
            <a:r>
              <a:rPr lang="en-US" altLang="zh-CN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FTP</a:t>
            </a: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服务器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任务14-1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postfix</a:t>
            </a:r>
            <a:r>
              <a:rPr lang="zh-CN" altLang="en-US" dirty="0"/>
              <a:t>常规服务器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8084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 设置磁盘配额。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edquota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命令设置磁盘配额，命令格式如下。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edquota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-u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用户名或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edquota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-g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组名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useradd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bob; passwd bob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edquota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-u   bob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Disk quotas for user bob (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1001):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Filesystem                   blocks       soft       hard    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inodes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soft     hard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/dev/sda6                         0          0          0          1        0        0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591594"/>
            <a:ext cx="10028789" cy="328385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任务14-2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dovecot</a:t>
            </a:r>
            <a:r>
              <a:rPr lang="zh-CN" altLang="en-US" dirty="0"/>
              <a:t>服务程序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115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邮件服务器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Server01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上进行基本配置以后，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 Server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就可以完成电子邮件的发送工作，但是如果需要使用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接收邮件，则还需要安装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dovecot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软件包。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．安装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dovecot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服务程序软件包。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）安装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mount  /dev/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cdrom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/media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install dovecot -y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3993701"/>
            <a:ext cx="10028789" cy="112772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任务14-2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dovecot</a:t>
            </a:r>
            <a:r>
              <a:rPr lang="zh-CN" altLang="en-US" dirty="0"/>
              <a:t>服务程序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269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）启动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服务，同时开放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端口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 dovecot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enable  dovecot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--add-port=110/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--add-port=25/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--add-port=143/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--reload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134394"/>
            <a:ext cx="10028789" cy="30480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任务14-2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dovecot</a:t>
            </a:r>
            <a:r>
              <a:rPr lang="zh-CN" altLang="en-US" dirty="0"/>
              <a:t>服务程序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269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）测试。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netstat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命令测试是否开启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端口和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端口。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~]#netstat   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an|grep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:110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0      0 0.0.0.0:110             0.0.0.0:*               LISTEN    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tcp6       0      0 :::110                   :::*                     LISTEN 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~]#netstat   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an|grep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:143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0      0 0.0.0.0:143             0.0.0.0:*               LISTEN    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tcp6       0      0 :::143                   :::*                     LISTEN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591593"/>
            <a:ext cx="10028789" cy="328385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任务14-2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dovecot</a:t>
            </a:r>
            <a:r>
              <a:rPr lang="zh-CN" altLang="en-US" dirty="0"/>
              <a:t>服务程序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8084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．配置部署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dovecot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dovecot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服务程序的主配置文件中进行如下修改。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 ~]#  vim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/dovecot/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dovecot.conf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protocols =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pop3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lmtp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在主配置文件中的第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行，设置允许登录的网段地址，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删除前面的“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login_trusted_networks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0.0.0.0/0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也可修改为某网段，如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6319" y="2515395"/>
            <a:ext cx="10028789" cy="11734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4732681"/>
            <a:ext cx="10028789" cy="5259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任务14-2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dovecot</a:t>
            </a:r>
            <a:r>
              <a:rPr lang="zh-CN" altLang="en-US" dirty="0"/>
              <a:t>服务程序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6543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．配置邮件格式与存储路径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dovecot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服务程序单独的子配置文件中，定义一个路径，用于指定将收到的邮件存放到服务器本地的哪个位置。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配置文件中第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行前面的“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删除即可，然后存盘退出。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/dovecot/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conf.d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/10-mail.conf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mail_location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mbox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:~/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mail:INBOX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=/var/mail/%u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3551716"/>
            <a:ext cx="10028789" cy="109727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任务14-2</a:t>
            </a:r>
            <a:r>
              <a:rPr lang="en-US" altLang="zh-CN" dirty="0"/>
              <a:t>  </a:t>
            </a:r>
            <a:r>
              <a:rPr lang="zh-CN" altLang="en-US" dirty="0"/>
              <a:t>配置</a:t>
            </a:r>
            <a:r>
              <a:rPr lang="en-US" altLang="zh-CN" dirty="0"/>
              <a:t>dovecot</a:t>
            </a:r>
            <a:r>
              <a:rPr lang="zh-CN" altLang="en-US" dirty="0"/>
              <a:t>服务程序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8084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．创建用户，建立保存邮件的目录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以创建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为例。创建用户完成后，建立相应用户的保存邮件的目录。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useradd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user1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useradd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user2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passwd user1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passwd user2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-p /home/user1/mail/.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/INBOX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-p /home/user2/mail/.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/INBOX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591595"/>
            <a:ext cx="10028789" cy="328385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1162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邮件服务器和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，利用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命令，使邮件地址为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user3@long60.cn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的用户向邮件地址为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user4@long60.cn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的用户发送主题为“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first mail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user3 TO user4”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的邮件，同时使用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服务器接收电子邮件。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Server01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上安装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dovecot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，并启动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安装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dovecot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mount /dev/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cdrom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/media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clean all           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安装前先清除缓存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install bind postfix dovecot telnet-server telnet -y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3978442"/>
            <a:ext cx="10028789" cy="204215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1926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默认是关闭的，在防火墙中开放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--add-service=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--add-service=smtp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--add-service=telnet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--reload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103918"/>
            <a:ext cx="10028789" cy="214883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1926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启动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服务，同时开放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端口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--add-port=110/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--add-port=25/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--add-port=143/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--reload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2103918"/>
            <a:ext cx="10028789" cy="214883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电子邮件服务概述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515761" cy="3269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电子邮件（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Electronic Mail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E-mail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）服务是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最基本也是最重要的服务之一。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电子邮件地址的格式为“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USER@SERVER.COM”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，由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部分组成。第一部分“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代表用户邮箱账号，对于同一个邮件接收服务器来说，这个账号必须是唯一的；第二部分“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是分隔符；第三部分“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SERVER.COM”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是用户邮箱的邮件接收服务器域名，用以标志其所在的位置。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统信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 V20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邮件服务器上的邮件存储空间通常是位于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/var/spool/mail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目录下的文件。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9398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Server01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上配置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服务器，设置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资源记录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编辑修改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服务器的主配置文件，添加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域的区域声明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named.conf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"long60.cn" IN {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type master;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file "long60.cn.zone";  };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"10.168.192.in-addr.arpa" IN {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type          master;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file          "1.10.168.192.zone";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};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#include "/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named.zones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561116"/>
            <a:ext cx="10028789" cy="390349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7859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编辑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区域的正向解析区域声明文件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/var/named/long60.cn.zone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$TTL 1D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     IN SOA  long60.cn.  root.long60.cn. (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……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                 IN      NS             dns.long60.cn.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                 IN      MX     10      mail.long60.cn.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IN      A              192.168.10.1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               IN      A              192.168.10.1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               IN      A              192.168.10.1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               IN      A              192.168.10.1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027718"/>
            <a:ext cx="10028789" cy="394715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170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区域的反向解析区域声明文件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/var/named/1.10.168.192.zone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$TTL 1D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     IN SOA   long60.cn.   root.long60.cn. (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           IN             NS           dns.long60.cn.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           IN             MX     10    mail.long60.cn.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         IN             PTR          dns.long60.cn.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         IN             PTR          mail.long60.cn.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         IN             PTR          smtp.long60.cn.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         IN             PTR          pop3.long60.cn.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1981994"/>
            <a:ext cx="10028789" cy="43434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7089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利用下面的命令重新启动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服务，使配置生效，并测试。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named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enable named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nslookup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mail.long60.cn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Server:		127.0.0.1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Address:	127.0.0.1#53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192.168.10.1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1981994"/>
            <a:ext cx="10028789" cy="43434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1703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上配置邮件服务器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先配置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/etc/postfix/main.cf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，再配置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Dovecot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配置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/etc/postfix/main.cf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（前面配置过）。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/etc/postfix/main.cf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myhostname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mail.long60.cn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mydomain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long60.cn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myorigin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$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mydomain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inet_interfaces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all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mydestination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$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myhostname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,$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mydomain,localhost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896395"/>
            <a:ext cx="10028789" cy="24384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0931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上配置邮件服务器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配置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dovecot.conf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（前面配置过）。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/dovecot/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dovecot.conf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protocols =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pop3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lmtp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login_trusted_networks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0.0.0.0/0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561117"/>
            <a:ext cx="10028789" cy="158495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0167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上配置邮件服务器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配置邮件格式和路径（默认已配置好，在第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行左右），建立邮件目录（极易出错）。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/dovecot/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conf.d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/10-mail.conf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mail_location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mbox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:~/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mail:INBOX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=/var/mail/%u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useradd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user3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useradd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user4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passwd user3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passwd user4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-p /home/user3/mail/.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/INBOX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-p /home/user4/mail/.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/INBOX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972594"/>
            <a:ext cx="10028789" cy="320039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247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上配置邮件服务器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启动各种服务，配置防火墙，允许布尔值等。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postfix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named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 dovecot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enable postfix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enable  dovecot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enable named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setsebool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-P 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allow_postfix_local_write_mail_spool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on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637317"/>
            <a:ext cx="10028789" cy="362710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5779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发送邮件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发送邮件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上测试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是否正常，这一步至关重要。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[root@Client1 ~]# vim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resolv.conf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nameserver 192.168.10.1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[root@Client1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nslookup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set type=MX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long60.cn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Server:		192.168.10.1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Address:	192.168.10.1#53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long60.cn	mail exchanger = 10 mail.long60.cn.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637317"/>
            <a:ext cx="10028789" cy="391667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1926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发送邮件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上依次安装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所需的软件包。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[root@Client1 ~]# rpm 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qa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grep telnet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[root@Client1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install telnet-server -y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服务器软件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[root@Client1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install telnet -y  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客户端软件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637318"/>
            <a:ext cx="10028789" cy="158495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电子邮件系统的组成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78601" cy="28079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操作系统中的电子邮件系统包括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个组件：邮件用户代理（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 User Agent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）、邮件传送代理（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 Transfer Agent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MTA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）和邮件投递代理（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Dilivery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Agent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MDA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是电子邮件系统的客户端程序。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MTA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是电子邮件系统的服务器程序，它主要负责邮件的存储和转发。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MDA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有时也称为本地投递代理（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Dilivery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Agent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LDA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577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发送邮件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客户端测试。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[root@Client1 ~]# telnet 192.168.10.1 25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命令连接邮件服务器的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端口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Trying 192.168.10.1...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Connected to 192.168.10.1.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Escape character is '^]'.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220 mail.long60.cn ESMTP Postfix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helo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long60.cn   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helo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命令向邮件服务器表明身份，不是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 mail.long60.cn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637318"/>
            <a:ext cx="10028789" cy="300227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任务14-3</a:t>
            </a:r>
            <a:r>
              <a:rPr lang="en-US" altLang="zh-CN" dirty="0"/>
              <a:t>  </a:t>
            </a:r>
            <a:r>
              <a:rPr lang="zh-CN" altLang="en-US" dirty="0"/>
              <a:t>配置一个完整的收发邮件服务器并测试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1932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发送邮件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from:"test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"&lt;user3@long60.cn&gt;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设置邮件标题以及发件人地址。其中邮件标题为“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，发件人地址为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user3@smile60.cn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 2.1.0 Ok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rcpt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to:user4@long60.cn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rcpt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命令输入收件人的邮件地址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 2.1.5 Ok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                     // data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表示要求开始写邮件内容了。输入完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后，会提示以一个单行的“．”结束邮件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354 End data with &lt;CR&gt;&lt;LF&gt;.&lt;CR&gt;&lt;LF&gt;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first mail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user3 TO user4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邮件内容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                        //“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．”表示结束邮件内容。千万不要忘记输入“．”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 2.0.0 Ok: queued as 80D2B8053C5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058194"/>
            <a:ext cx="10028789" cy="41910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任务14-4</a:t>
            </a:r>
            <a:r>
              <a:rPr lang="en-US" altLang="zh-CN" dirty="0"/>
              <a:t>  </a:t>
            </a:r>
            <a:r>
              <a:rPr lang="zh-CN" altLang="en-US" dirty="0"/>
              <a:t>使用</a:t>
            </a:r>
            <a:r>
              <a:rPr lang="en-US" altLang="zh-CN" dirty="0"/>
              <a:t>Cyrus-SASL</a:t>
            </a:r>
            <a:r>
              <a:rPr lang="zh-CN" altLang="en-US" dirty="0"/>
              <a:t>实现</a:t>
            </a:r>
            <a:r>
              <a:rPr lang="en-US" altLang="zh-CN" dirty="0"/>
              <a:t>SMTP</a:t>
            </a:r>
            <a:r>
              <a:rPr lang="zh-CN" altLang="en-US" dirty="0"/>
              <a:t>认证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630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建立一个能够实现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认证的服务器，邮件服务器和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192.168.10.20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。首先按任务14-3完成前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步的配置工作。接着，具体配置步骤如下。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．编辑认证配置文件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）安装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cyrus-sasl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install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cyrus-sasl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-y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4024163"/>
            <a:ext cx="10028789" cy="62481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任务14-4</a:t>
            </a:r>
            <a:r>
              <a:rPr lang="en-US" altLang="zh-CN" dirty="0"/>
              <a:t>  </a:t>
            </a:r>
            <a:r>
              <a:rPr lang="zh-CN" altLang="en-US" dirty="0"/>
              <a:t>使用</a:t>
            </a:r>
            <a:r>
              <a:rPr lang="en-US" altLang="zh-CN" dirty="0"/>
              <a:t>Cyrus-SASL</a:t>
            </a:r>
            <a:r>
              <a:rPr lang="zh-CN" altLang="en-US" dirty="0"/>
              <a:t>实现</a:t>
            </a:r>
            <a:r>
              <a:rPr lang="en-US" altLang="zh-CN" dirty="0"/>
              <a:t>SMTP</a:t>
            </a:r>
            <a:r>
              <a:rPr lang="zh-CN" altLang="en-US" dirty="0"/>
              <a:t>认证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346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）查看、选择、启动和测试所选的密码验证方式。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-v             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查看支持的密码验证方式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2.1.27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authentication mechanisms: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getpwent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kerberos5 pam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rimap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shadow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ldap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httpform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sysconfig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将密码验证机制修改为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//shadow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FLAGS=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MECH=shadow		// 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MECH=shadow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来指定本地用户验证机制。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这将使用本地系统的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shadow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密码文件进行用户认证。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058194"/>
            <a:ext cx="10028789" cy="332980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任务14-4</a:t>
            </a:r>
            <a:r>
              <a:rPr lang="en-US" altLang="zh-CN" dirty="0"/>
              <a:t>  </a:t>
            </a:r>
            <a:r>
              <a:rPr lang="zh-CN" altLang="en-US" dirty="0"/>
              <a:t>使用</a:t>
            </a:r>
            <a:r>
              <a:rPr lang="en-US" altLang="zh-CN" dirty="0"/>
              <a:t>Cyrus-SASL</a:t>
            </a:r>
            <a:r>
              <a:rPr lang="zh-CN" altLang="en-US" dirty="0"/>
              <a:t>实现</a:t>
            </a:r>
            <a:r>
              <a:rPr lang="en-US" altLang="zh-CN" dirty="0"/>
              <a:t>SMTP</a:t>
            </a:r>
            <a:r>
              <a:rPr lang="zh-CN" altLang="en-US" dirty="0"/>
              <a:t>认证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8087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）查看、选择、启动和测试所选的密码验证方式。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~]#vim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/lib/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/system/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saslauthd.service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ExecStart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sbin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-m /run/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-a shadow $FLAGS //pam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shadow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aux | grep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进程是否已经运行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       11012  0.0  0.0 213284   896 pts/0    S+   17:53   0:00 grep --color=auto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setsebool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-P 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allow_saslauthd_read_shadow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on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testsaslauthd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-u user3  -p  '12345678'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的认证功能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0: OK "Success."                          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的认证功能已起作用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027718"/>
            <a:ext cx="10028789" cy="474042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任务14-4</a:t>
            </a:r>
            <a:r>
              <a:rPr lang="en-US" altLang="zh-CN" dirty="0"/>
              <a:t>  </a:t>
            </a:r>
            <a:r>
              <a:rPr lang="zh-CN" altLang="en-US" dirty="0"/>
              <a:t>使用</a:t>
            </a:r>
            <a:r>
              <a:rPr lang="en-US" altLang="zh-CN" dirty="0"/>
              <a:t>Cyrus-SASL</a:t>
            </a:r>
            <a:r>
              <a:rPr lang="zh-CN" altLang="en-US" dirty="0"/>
              <a:t>实现</a:t>
            </a:r>
            <a:r>
              <a:rPr lang="en-US" altLang="zh-CN" dirty="0"/>
              <a:t>SMTP</a:t>
            </a:r>
            <a:r>
              <a:rPr lang="zh-CN" altLang="en-US" dirty="0"/>
              <a:t>认证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73127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）编辑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文件，使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Cyrus-SASL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/sasl2/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smtpd.conf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pwcheck_method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mech_list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plain  login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log_level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3                 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的模式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saslauthd_path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:/run/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/mux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cyrus-sasl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的路径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027719"/>
            <a:ext cx="10028789" cy="277367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任务14-4</a:t>
            </a:r>
            <a:r>
              <a:rPr lang="en-US" altLang="zh-CN" dirty="0"/>
              <a:t>  </a:t>
            </a:r>
            <a:r>
              <a:rPr lang="zh-CN" altLang="en-US" dirty="0"/>
              <a:t>使用</a:t>
            </a:r>
            <a:r>
              <a:rPr lang="en-US" altLang="zh-CN" dirty="0"/>
              <a:t>Cyrus-SASL</a:t>
            </a:r>
            <a:r>
              <a:rPr lang="zh-CN" altLang="en-US" dirty="0"/>
              <a:t>实现</a:t>
            </a:r>
            <a:r>
              <a:rPr lang="en-US" altLang="zh-CN" dirty="0"/>
              <a:t>SMTP</a:t>
            </a:r>
            <a:r>
              <a:rPr lang="zh-CN" altLang="en-US" dirty="0"/>
              <a:t>认证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1932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．编辑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main.cf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文件，使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）在默认情况下，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并没有启用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认证机制。要让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认证，就必须在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main.cf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文件中添加如下配置（放文件最后）。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 /etc/postfix/main.cf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smtpd_sasl_auth_enable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yes       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启用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CYrus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-SASL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smtpd_sasl_security_options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noanonymous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禁止采用匿名登录方式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broken_sasl_auth_clients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yes     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兼容早期非标准的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OE4.x)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smtpd_recipient_restrictions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permit_sasl_authenticated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reject_unauth_destination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认证的用户，拒绝没有认证的用户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027718"/>
            <a:ext cx="10028789" cy="414527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任务14-4</a:t>
            </a:r>
            <a:r>
              <a:rPr lang="en-US" altLang="zh-CN" dirty="0"/>
              <a:t>  </a:t>
            </a:r>
            <a:r>
              <a:rPr lang="zh-CN" altLang="en-US" dirty="0"/>
              <a:t>使用</a:t>
            </a:r>
            <a:r>
              <a:rPr lang="en-US" altLang="zh-CN" dirty="0"/>
              <a:t>Cyrus-SASL</a:t>
            </a:r>
            <a:r>
              <a:rPr lang="zh-CN" altLang="en-US" dirty="0"/>
              <a:t>实现</a:t>
            </a:r>
            <a:r>
              <a:rPr lang="en-US" altLang="zh-CN" dirty="0"/>
              <a:t>SMTP</a:t>
            </a:r>
            <a:r>
              <a:rPr lang="zh-CN" altLang="en-US" dirty="0"/>
              <a:t>认证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6543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）重新载入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服务，使配置文件生效（防火墙、端口、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的设置同前文内容）。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postfix check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postfix start; postfix  reload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restart 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enable 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saslauthd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518659"/>
            <a:ext cx="10028789" cy="213033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任务14-4</a:t>
            </a:r>
            <a:r>
              <a:rPr lang="en-US" altLang="zh-CN" dirty="0"/>
              <a:t>  </a:t>
            </a:r>
            <a:r>
              <a:rPr lang="zh-CN" altLang="en-US" dirty="0"/>
              <a:t>使用</a:t>
            </a:r>
            <a:r>
              <a:rPr lang="en-US" altLang="zh-CN" dirty="0"/>
              <a:t>Cyrus-SASL</a:t>
            </a:r>
            <a:r>
              <a:rPr lang="zh-CN" altLang="en-US" dirty="0"/>
              <a:t>实现</a:t>
            </a:r>
            <a:r>
              <a:rPr lang="en-US" altLang="zh-CN" dirty="0"/>
              <a:t>SMTP</a:t>
            </a:r>
            <a:r>
              <a:rPr lang="zh-CN" altLang="en-US" dirty="0"/>
              <a:t>认证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5779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．测试普通发信验证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[root@Client1 ~]# telnet mail.long60.cn 25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Trying 192.168.10.1...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Connected to mail.long60.cn.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Escape character is '^]'.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220 mail.long60.cn ESMTP Postfix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helo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long60.cn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 mail.long60.cn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 from:user3@long60.cn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 2.1.0 Ok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rcpt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to:23126653@qq.com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554 5.7.1 &lt;23126653@qq.com&gt;: Relay access denied		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未认证，所以拒绝访问，发送失败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027718"/>
            <a:ext cx="10028789" cy="452627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任务14-4</a:t>
            </a:r>
            <a:r>
              <a:rPr lang="en-US" altLang="zh-CN" dirty="0"/>
              <a:t>  </a:t>
            </a:r>
            <a:r>
              <a:rPr lang="zh-CN" altLang="en-US" dirty="0"/>
              <a:t>使用</a:t>
            </a:r>
            <a:r>
              <a:rPr lang="en-US" altLang="zh-CN" dirty="0"/>
              <a:t>Cyrus-SASL</a:t>
            </a:r>
            <a:r>
              <a:rPr lang="zh-CN" altLang="en-US" dirty="0"/>
              <a:t>实现</a:t>
            </a:r>
            <a:r>
              <a:rPr lang="en-US" altLang="zh-CN" dirty="0"/>
              <a:t>SMTP</a:t>
            </a:r>
            <a:r>
              <a:rPr lang="zh-CN" altLang="en-US" dirty="0"/>
              <a:t>认证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1929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．命令行界面测试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认证（使用域名来测试）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）由于前文采用的用户身份认证方式不是明文方式，所以首先要通过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命令计算出用户名和密码的相应编码。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"user3" |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openssl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base64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dXNlcjM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                   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用户名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Base64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编码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"12345678" |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openssl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base64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c29ubml5YTIyLCw=                            //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12345678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Base64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编码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3094517"/>
            <a:ext cx="10028789" cy="219455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电子邮件传输过程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78601" cy="1422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电子邮件与普通邮件有类似的地方，发件人注明收件人的姓名与地址（邮件地址），发送方服务器把邮件传到收件方服务器，收件方服务器再把邮件发到收件人的邮箱中。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75" y="4473297"/>
            <a:ext cx="7188406" cy="1193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975" y="2756047"/>
            <a:ext cx="5701997" cy="119344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68730" y="3138994"/>
            <a:ext cx="1198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发送过程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68730" y="4407554"/>
            <a:ext cx="1198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传输过程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任务14-4</a:t>
            </a:r>
            <a:r>
              <a:rPr lang="en-US" altLang="zh-CN" dirty="0"/>
              <a:t>  </a:t>
            </a:r>
            <a:r>
              <a:rPr lang="zh-CN" altLang="en-US" dirty="0"/>
              <a:t>使用</a:t>
            </a:r>
            <a:r>
              <a:rPr lang="en-US" altLang="zh-CN" dirty="0"/>
              <a:t>Cyrus-SASL</a:t>
            </a:r>
            <a:r>
              <a:rPr lang="zh-CN" altLang="en-US" dirty="0"/>
              <a:t>实现</a:t>
            </a:r>
            <a:r>
              <a:rPr lang="en-US" altLang="zh-CN" dirty="0"/>
              <a:t>SMTP</a:t>
            </a:r>
            <a:r>
              <a:rPr lang="zh-CN" altLang="en-US" dirty="0"/>
              <a:t>认证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6546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．命令行界面测试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认证（使用域名来测试）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de-DE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de-DE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de-DE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）命令行界面测试认证发信。</a:t>
            </a:r>
            <a:endParaRPr lang="zh-CN" altLang="de-DE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de-DE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[root@Client1 ~]# telnet 192.168.10.1 25</a:t>
            </a:r>
            <a:endParaRPr lang="de-DE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220 mail.long60.cn ESMTP Postfix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helo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localhost		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告知客户端地址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 mail.long60.cn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Auth login		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声明开始进行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认证登录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334 VXNlcm5hbWU6	//“Username:”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Base64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编码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dXNlcjM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		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用户名对应的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Base64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编码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334 UGFzc3dvcmQ6					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515394"/>
            <a:ext cx="10028789" cy="317716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任务14-4</a:t>
            </a:r>
            <a:r>
              <a:rPr lang="en-US" altLang="zh-CN" dirty="0"/>
              <a:t>  </a:t>
            </a:r>
            <a:r>
              <a:rPr lang="zh-CN" altLang="en-US" dirty="0"/>
              <a:t>使用</a:t>
            </a:r>
            <a:r>
              <a:rPr lang="en-US" altLang="zh-CN" dirty="0"/>
              <a:t>Cyrus-SASL</a:t>
            </a:r>
            <a:r>
              <a:rPr lang="zh-CN" altLang="en-US" dirty="0"/>
              <a:t>实现</a:t>
            </a:r>
            <a:r>
              <a:rPr lang="en-US" altLang="zh-CN" dirty="0"/>
              <a:t>SMTP</a:t>
            </a:r>
            <a:r>
              <a:rPr lang="zh-CN" altLang="en-US" dirty="0"/>
              <a:t>认证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7318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．命令行界面测试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认证（使用域名来测试）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de-DE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de-DE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de-DE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）命令行界面测试认证发信。</a:t>
            </a:r>
            <a:endParaRPr lang="zh-CN" altLang="de-DE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c29ubml5YTIyLCw=	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用户密码“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12345678”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Base64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编码，前后不要加空格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235 2.7.0 Authentication successful		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通过了身份认证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 from:user3@long60.cn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 2.1.0 Ok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rcpt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to:23126653@qq.com        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 2.1.5 Ok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354 End data with &lt;CR&gt;&lt;LF&gt;.&lt;CR&gt;&lt;LF&gt;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a test mail!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49" y="2515394"/>
            <a:ext cx="10028789" cy="409955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任务14-4</a:t>
            </a:r>
            <a:r>
              <a:rPr lang="en-US" altLang="zh-CN" dirty="0"/>
              <a:t>  </a:t>
            </a:r>
            <a:r>
              <a:rPr lang="zh-CN" altLang="en-US" dirty="0"/>
              <a:t>使用</a:t>
            </a:r>
            <a:r>
              <a:rPr lang="en-US" altLang="zh-CN" dirty="0"/>
              <a:t>Cyrus-SASL</a:t>
            </a:r>
            <a:r>
              <a:rPr lang="zh-CN" altLang="en-US" dirty="0"/>
              <a:t>实现</a:t>
            </a:r>
            <a:r>
              <a:rPr lang="en-US" altLang="zh-CN" dirty="0"/>
              <a:t>SMTP</a:t>
            </a:r>
            <a:r>
              <a:rPr lang="zh-CN" altLang="en-US" dirty="0"/>
              <a:t>认证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25001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．在客户端启用认证支持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当服务器启用认证机制后，客户端也需要启用认证支持。以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Outlook 2010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为例，在图所示的对话框中一定要勾选“我的发送服务器（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）要求验证”，否则，不能向其他域的用户发送邮件，而只能给本域内的其他用户发送邮件。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026" name="图片 2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7" t="5115"/>
          <a:stretch>
            <a:fillRect/>
          </a:stretch>
        </p:blipFill>
        <p:spPr bwMode="auto">
          <a:xfrm>
            <a:off x="3813175" y="3534255"/>
            <a:ext cx="3388974" cy="282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企业实战与应用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1422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企业采用两个网段和两个域来分别管理内部员工，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team1.smile60.cn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域采用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网段，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team2.smile60.cn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域采用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192.168.20.0/24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网段，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邮件服务器地址是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192.168.30.3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应用案例网络拓扑如图所示。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5" y="2963651"/>
            <a:ext cx="4800600" cy="3548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企业实战与应用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577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）员工可以自由收发内部邮件并且能够通过邮件服务器往外网发信。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）设置两个邮件群组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，确保发送给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的邮件，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team1.smile60.cn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域成员都可以收到。同理，发送给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的邮件，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team2.smile60.cn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域成员都可以收到。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）禁止主机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192.168.10.88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postfix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邮件服务器。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参考教材独立完成实验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108639" y="4234151"/>
            <a:ext cx="4040125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项目设计与准备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项目知识准备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项目实施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587713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项目实录：配置与管理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FTP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服务器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249" y="1448594"/>
            <a:ext cx="10496725" cy="499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配置与管理电子邮件服务器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75" y="2153444"/>
            <a:ext cx="38862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249" y="1448594"/>
            <a:ext cx="10496725" cy="34235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．项目背景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企业需求：企业需要构建自己的邮件服务器供员工使用；该企业已经申请了域名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，要求企业内部员工的邮件地址为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username@long60.cn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格式。员工可以通过浏览器或者专门的客户端软件收发邮件。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任务：假设邮件服务器的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，域名为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mail.long60.cn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。请构建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服务器，为局域网中的用户提供电子邮件；邮件要能发送到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上，同时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上的用户也能把邮件发到企业内部用户的邮箱。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配置与管理电子邮件服务器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重要说明</a:t>
            </a:r>
            <a:endParaRPr lang="zh-CN" altLang="en-US" dirty="0"/>
          </a:p>
        </p:txBody>
      </p:sp>
      <p:sp>
        <p:nvSpPr>
          <p:cNvPr id="7" name="文本框 1"/>
          <p:cNvSpPr txBox="1"/>
          <p:nvPr/>
        </p:nvSpPr>
        <p:spPr>
          <a:xfrm>
            <a:off x="373902" y="1143794"/>
            <a:ext cx="8849473" cy="64479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订购教材后请向作者索要含电子教案、微课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+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课堂慕课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+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项目实录视频、课件、课标、授课计划、项目任务单、试卷等的备课包。</a:t>
            </a:r>
            <a:endParaRPr lang="zh-CN" altLang="en-US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全套资源提供群： </a:t>
            </a:r>
            <a:r>
              <a:rPr lang="en-US" altLang="zh-CN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414901724</a:t>
            </a:r>
            <a:endParaRPr lang="en-US" altLang="zh-CN" sz="2800" b="1" kern="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作者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QQ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：</a:t>
            </a:r>
            <a:r>
              <a:rPr lang="en-US" altLang="zh-CN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68433059</a:t>
            </a:r>
            <a:endParaRPr lang="en-US" altLang="zh-CN" sz="2800" b="1" kern="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教材：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ISBN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：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微信扫码关注</a:t>
            </a:r>
            <a:r>
              <a:rPr lang="zh-CN" altLang="en-US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“规划教材”“计算机优秀教材”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，时刻关注新书出版、资源提供和更新！随时可免费寄您公众号上的样书：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Freeform 3"/>
          <p:cNvSpPr/>
          <p:nvPr/>
        </p:nvSpPr>
        <p:spPr>
          <a:xfrm rot="10800000">
            <a:off x="1146336" y="9151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440" y="1143794"/>
            <a:ext cx="2670735" cy="267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75" y="3967165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50" cy="68595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58147" y="2210312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58147" y="4025019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095121" y="2480346"/>
            <a:ext cx="203200" cy="203200"/>
          </a:xfrm>
          <a:prstGeom prst="ellipse">
            <a:avLst/>
          </a:prstGeom>
          <a:solidFill>
            <a:srgbClr val="3E5CC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095121" y="2727996"/>
            <a:ext cx="203200" cy="203200"/>
          </a:xfrm>
          <a:prstGeom prst="ellipse">
            <a:avLst/>
          </a:pr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095121" y="2975646"/>
            <a:ext cx="203200" cy="203200"/>
          </a:xfrm>
          <a:prstGeom prst="ellipse">
            <a:avLst/>
          </a:prstGeom>
          <a:solidFill>
            <a:srgbClr val="F08E3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"/>
          <p:cNvSpPr txBox="1"/>
          <p:nvPr/>
        </p:nvSpPr>
        <p:spPr>
          <a:xfrm>
            <a:off x="2611437" y="2134394"/>
            <a:ext cx="70064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1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与电子邮件相关的协议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78601" cy="3269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简单邮件传送协议（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Simple Mail Transfer Protocol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）默认工作在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端口。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属于客户端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服务器模型，它是一组用于由源地址到目的地址传送邮件的规则，由它来控制邮件的中转方式。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仅能用来传输基本的文本信息，不支持字体、颜色、声音、图像等信息的传输。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MIME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弥补了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的不足，解决了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仅能传送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ASCII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文本的限制。目前，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MIME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协议已经广泛应用于各种电子邮件系统中。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与电子邮件相关的协议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78601" cy="23462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邮局协议的第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个版本（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 Office Protocol 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）默认工作在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端口。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同样也属于客户端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服务器模型，它规定怎样将个人计算机连接到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的邮件服务器和怎样下载电子邮件。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允许从服务器上把邮件存储到本地主机，即自己的计算机上，同时删除保存在邮件服务器上的邮件。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与电子邮件相关的协议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78601" cy="18846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信息访问协议的第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个版本（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 Message Access Protocol 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IMAP4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）默认工作在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端口。它是用于从本地服务器上访问电子邮件的协议，也是一个客户端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服务器模型协议，用户的电子邮件由服务器负责接收保存，用户可以通过浏览邮件头来决定是否要下载此邮件。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17371</Words>
  <Application>WPS 演示</Application>
  <PresentationFormat>自定义</PresentationFormat>
  <Paragraphs>787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81" baseType="lpstr">
      <vt:lpstr>Arial</vt:lpstr>
      <vt:lpstr>宋体</vt:lpstr>
      <vt:lpstr>Wingdings</vt:lpstr>
      <vt:lpstr>微软雅黑</vt:lpstr>
      <vt:lpstr>Arial Unicode MS</vt:lpstr>
      <vt:lpstr>Microsoft YaHei UI</vt:lpstr>
      <vt:lpstr>Times New Roman</vt:lpstr>
      <vt:lpstr>Calibri</vt:lpstr>
      <vt:lpstr>Arial Unicode MS</vt:lpstr>
      <vt:lpstr>等线</vt:lpstr>
      <vt:lpstr>Arial</vt:lpstr>
      <vt:lpstr>Office Theme</vt:lpstr>
      <vt:lpstr>PowerPoint 演示文稿</vt:lpstr>
      <vt:lpstr>PowerPoint 演示文稿</vt:lpstr>
      <vt:lpstr>PowerPoint 演示文稿</vt:lpstr>
      <vt:lpstr>一、项目知识准备</vt:lpstr>
      <vt:lpstr>一、项目知识准备</vt:lpstr>
      <vt:lpstr>一、项目知识准备</vt:lpstr>
      <vt:lpstr>一、项目知识准备</vt:lpstr>
      <vt:lpstr>一、项目知识准备</vt:lpstr>
      <vt:lpstr>一、项目知识准备</vt:lpstr>
      <vt:lpstr>一、项目知识准备</vt:lpstr>
      <vt:lpstr>一、项目知识准备</vt:lpstr>
      <vt:lpstr>PowerPoint 演示文稿</vt:lpstr>
      <vt:lpstr>二、项目设计与准备</vt:lpstr>
      <vt:lpstr>二、项目设计与准备</vt:lpstr>
      <vt:lpstr>PowerPoint 演示文稿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PowerPoint 演示文稿</vt:lpstr>
      <vt:lpstr>四、项目实录</vt:lpstr>
      <vt:lpstr>四、项目实录</vt:lpstr>
      <vt:lpstr>重要说明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siri</dc:creator>
  <cp:lastModifiedBy>Administrator</cp:lastModifiedBy>
  <cp:revision>752</cp:revision>
  <dcterms:created xsi:type="dcterms:W3CDTF">2006-08-16T00:00:00Z</dcterms:created>
  <dcterms:modified xsi:type="dcterms:W3CDTF">2026-03-07T02:48:58Z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277AD8A1DDA647E28ECD175E4CB0A606_12</vt:lpwstr>
  </property>
</Properties>
</file>